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6" r:id="rId4"/>
    <p:sldId id="29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Sheet3!$D$1</c:f>
              <c:strCache>
                <c:ptCount val="1"/>
                <c:pt idx="0">
                  <c:v>TotalReads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Sheet3!$A$2:$A$28</c:f>
              <c:strCache>
                <c:ptCount val="27"/>
                <c:pt idx="0">
                  <c:v>B73*</c:v>
                </c:pt>
                <c:pt idx="1">
                  <c:v>B73Ab10*</c:v>
                </c:pt>
                <c:pt idx="2">
                  <c:v>B97*</c:v>
                </c:pt>
                <c:pt idx="3">
                  <c:v>CML103</c:v>
                </c:pt>
                <c:pt idx="4">
                  <c:v>CML227</c:v>
                </c:pt>
                <c:pt idx="5">
                  <c:v>CML228</c:v>
                </c:pt>
                <c:pt idx="6">
                  <c:v>CML247</c:v>
                </c:pt>
                <c:pt idx="7">
                  <c:v>CML322*</c:v>
                </c:pt>
                <c:pt idx="8">
                  <c:v>CML333</c:v>
                </c:pt>
                <c:pt idx="9">
                  <c:v>CML52</c:v>
                </c:pt>
                <c:pt idx="10">
                  <c:v>CML69*</c:v>
                </c:pt>
                <c:pt idx="11">
                  <c:v>HP301*</c:v>
                </c:pt>
                <c:pt idx="12">
                  <c:v>IL14H</c:v>
                </c:pt>
                <c:pt idx="13">
                  <c:v>KI11</c:v>
                </c:pt>
                <c:pt idx="14">
                  <c:v>Ki3</c:v>
                </c:pt>
                <c:pt idx="15">
                  <c:v>Ky21*</c:v>
                </c:pt>
                <c:pt idx="16">
                  <c:v>M162W</c:v>
                </c:pt>
                <c:pt idx="17">
                  <c:v>M37W*</c:v>
                </c:pt>
                <c:pt idx="18">
                  <c:v>Mo18w</c:v>
                </c:pt>
                <c:pt idx="19">
                  <c:v>Ms71*</c:v>
                </c:pt>
                <c:pt idx="20">
                  <c:v>NC350</c:v>
                </c:pt>
                <c:pt idx="21">
                  <c:v>NC358*</c:v>
                </c:pt>
                <c:pt idx="22">
                  <c:v>Oh43*</c:v>
                </c:pt>
                <c:pt idx="23">
                  <c:v>Oh7b*</c:v>
                </c:pt>
                <c:pt idx="24">
                  <c:v>P39*</c:v>
                </c:pt>
                <c:pt idx="25">
                  <c:v>TX303*</c:v>
                </c:pt>
                <c:pt idx="26">
                  <c:v>TZI-8*</c:v>
                </c:pt>
              </c:strCache>
            </c:strRef>
          </c:cat>
          <c:val>
            <c:numRef>
              <c:f>Sheet3!$D$2:$D$28</c:f>
              <c:numCache>
                <c:formatCode>General</c:formatCode>
                <c:ptCount val="27"/>
                <c:pt idx="0">
                  <c:v>588073426</c:v>
                </c:pt>
                <c:pt idx="1">
                  <c:v>496046832</c:v>
                </c:pt>
                <c:pt idx="2">
                  <c:v>505161318</c:v>
                </c:pt>
                <c:pt idx="3">
                  <c:v>516441130</c:v>
                </c:pt>
                <c:pt idx="4">
                  <c:v>428526756</c:v>
                </c:pt>
                <c:pt idx="5">
                  <c:v>502680835</c:v>
                </c:pt>
                <c:pt idx="6">
                  <c:v>413520480</c:v>
                </c:pt>
                <c:pt idx="7">
                  <c:v>544839304</c:v>
                </c:pt>
                <c:pt idx="8">
                  <c:v>398771882</c:v>
                </c:pt>
                <c:pt idx="9">
                  <c:v>402723605</c:v>
                </c:pt>
                <c:pt idx="10">
                  <c:v>553208545</c:v>
                </c:pt>
                <c:pt idx="11">
                  <c:v>541263151</c:v>
                </c:pt>
                <c:pt idx="12">
                  <c:v>491068461</c:v>
                </c:pt>
                <c:pt idx="13">
                  <c:v>425536207</c:v>
                </c:pt>
                <c:pt idx="14">
                  <c:v>441450824</c:v>
                </c:pt>
                <c:pt idx="15">
                  <c:v>534034576</c:v>
                </c:pt>
                <c:pt idx="16">
                  <c:v>530839255</c:v>
                </c:pt>
                <c:pt idx="17">
                  <c:v>524984425</c:v>
                </c:pt>
                <c:pt idx="18">
                  <c:v>513960201</c:v>
                </c:pt>
                <c:pt idx="19">
                  <c:v>507685936</c:v>
                </c:pt>
                <c:pt idx="20">
                  <c:v>492841028</c:v>
                </c:pt>
                <c:pt idx="21">
                  <c:v>489387025</c:v>
                </c:pt>
                <c:pt idx="22">
                  <c:v>523029223</c:v>
                </c:pt>
                <c:pt idx="23">
                  <c:v>553352992</c:v>
                </c:pt>
                <c:pt idx="24">
                  <c:v>512297526</c:v>
                </c:pt>
                <c:pt idx="25">
                  <c:v>571139870</c:v>
                </c:pt>
                <c:pt idx="26">
                  <c:v>527656143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D-435E-8A2C-9D966626E1FE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TotalMapped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Sheet3!$A$2:$A$28</c:f>
              <c:strCache>
                <c:ptCount val="27"/>
                <c:pt idx="0">
                  <c:v>B73*</c:v>
                </c:pt>
                <c:pt idx="1">
                  <c:v>B73Ab10*</c:v>
                </c:pt>
                <c:pt idx="2">
                  <c:v>B97*</c:v>
                </c:pt>
                <c:pt idx="3">
                  <c:v>CML103</c:v>
                </c:pt>
                <c:pt idx="4">
                  <c:v>CML227</c:v>
                </c:pt>
                <c:pt idx="5">
                  <c:v>CML228</c:v>
                </c:pt>
                <c:pt idx="6">
                  <c:v>CML247</c:v>
                </c:pt>
                <c:pt idx="7">
                  <c:v>CML322*</c:v>
                </c:pt>
                <c:pt idx="8">
                  <c:v>CML333</c:v>
                </c:pt>
                <c:pt idx="9">
                  <c:v>CML52</c:v>
                </c:pt>
                <c:pt idx="10">
                  <c:v>CML69*</c:v>
                </c:pt>
                <c:pt idx="11">
                  <c:v>HP301*</c:v>
                </c:pt>
                <c:pt idx="12">
                  <c:v>IL14H</c:v>
                </c:pt>
                <c:pt idx="13">
                  <c:v>KI11</c:v>
                </c:pt>
                <c:pt idx="14">
                  <c:v>Ki3</c:v>
                </c:pt>
                <c:pt idx="15">
                  <c:v>Ky21*</c:v>
                </c:pt>
                <c:pt idx="16">
                  <c:v>M162W</c:v>
                </c:pt>
                <c:pt idx="17">
                  <c:v>M37W*</c:v>
                </c:pt>
                <c:pt idx="18">
                  <c:v>Mo18w</c:v>
                </c:pt>
                <c:pt idx="19">
                  <c:v>Ms71*</c:v>
                </c:pt>
                <c:pt idx="20">
                  <c:v>NC350</c:v>
                </c:pt>
                <c:pt idx="21">
                  <c:v>NC358*</c:v>
                </c:pt>
                <c:pt idx="22">
                  <c:v>Oh43*</c:v>
                </c:pt>
                <c:pt idx="23">
                  <c:v>Oh7b*</c:v>
                </c:pt>
                <c:pt idx="24">
                  <c:v>P39*</c:v>
                </c:pt>
                <c:pt idx="25">
                  <c:v>TX303*</c:v>
                </c:pt>
                <c:pt idx="26">
                  <c:v>TZI-8*</c:v>
                </c:pt>
              </c:strCache>
            </c:strRef>
          </c:cat>
          <c:val>
            <c:numRef>
              <c:f>Sheet3!$E$2:$E$28</c:f>
              <c:numCache>
                <c:formatCode>General</c:formatCode>
                <c:ptCount val="27"/>
                <c:pt idx="0">
                  <c:v>509449848</c:v>
                </c:pt>
                <c:pt idx="1">
                  <c:v>438733966</c:v>
                </c:pt>
                <c:pt idx="2">
                  <c:v>446770346</c:v>
                </c:pt>
                <c:pt idx="3">
                  <c:v>451613581</c:v>
                </c:pt>
                <c:pt idx="4">
                  <c:v>366217500</c:v>
                </c:pt>
                <c:pt idx="5">
                  <c:v>430810070</c:v>
                </c:pt>
                <c:pt idx="6">
                  <c:v>360384125</c:v>
                </c:pt>
                <c:pt idx="7">
                  <c:v>471636039</c:v>
                </c:pt>
                <c:pt idx="8">
                  <c:v>340453018</c:v>
                </c:pt>
                <c:pt idx="9">
                  <c:v>349758237</c:v>
                </c:pt>
                <c:pt idx="10">
                  <c:v>478873648</c:v>
                </c:pt>
                <c:pt idx="11">
                  <c:v>464831480</c:v>
                </c:pt>
                <c:pt idx="12">
                  <c:v>422429188</c:v>
                </c:pt>
                <c:pt idx="13">
                  <c:v>372784031</c:v>
                </c:pt>
                <c:pt idx="14">
                  <c:v>378448278</c:v>
                </c:pt>
                <c:pt idx="15">
                  <c:v>458592847</c:v>
                </c:pt>
                <c:pt idx="16">
                  <c:v>453427739</c:v>
                </c:pt>
                <c:pt idx="17">
                  <c:v>442808352</c:v>
                </c:pt>
                <c:pt idx="18">
                  <c:v>453966354</c:v>
                </c:pt>
                <c:pt idx="19">
                  <c:v>427117023</c:v>
                </c:pt>
                <c:pt idx="20">
                  <c:v>431070223</c:v>
                </c:pt>
                <c:pt idx="21">
                  <c:v>424087994</c:v>
                </c:pt>
                <c:pt idx="22">
                  <c:v>413798118</c:v>
                </c:pt>
                <c:pt idx="23">
                  <c:v>476874311</c:v>
                </c:pt>
                <c:pt idx="24">
                  <c:v>429989887</c:v>
                </c:pt>
                <c:pt idx="25">
                  <c:v>469441341</c:v>
                </c:pt>
                <c:pt idx="26">
                  <c:v>461470230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D-435E-8A2C-9D966626E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100"/>
        <c:axId val="1541622287"/>
        <c:axId val="1707070959"/>
      </c:barChart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Coverage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[2]Sheet3!$A$2:$A$28</c:f>
              <c:strCache>
                <c:ptCount val="27"/>
                <c:pt idx="0">
                  <c:v>B73</c:v>
                </c:pt>
                <c:pt idx="1">
                  <c:v>B73Ab10</c:v>
                </c:pt>
                <c:pt idx="2">
                  <c:v>B97</c:v>
                </c:pt>
                <c:pt idx="3">
                  <c:v>CML103</c:v>
                </c:pt>
                <c:pt idx="4">
                  <c:v>CML227</c:v>
                </c:pt>
                <c:pt idx="5">
                  <c:v>CML228</c:v>
                </c:pt>
                <c:pt idx="6">
                  <c:v>CML247</c:v>
                </c:pt>
                <c:pt idx="7">
                  <c:v>CML322</c:v>
                </c:pt>
                <c:pt idx="8">
                  <c:v>CML333</c:v>
                </c:pt>
                <c:pt idx="9">
                  <c:v>CML52</c:v>
                </c:pt>
                <c:pt idx="10">
                  <c:v>CML69</c:v>
                </c:pt>
                <c:pt idx="11">
                  <c:v>HP301</c:v>
                </c:pt>
                <c:pt idx="12">
                  <c:v>IL14H</c:v>
                </c:pt>
                <c:pt idx="13">
                  <c:v>KI11</c:v>
                </c:pt>
                <c:pt idx="14">
                  <c:v>Ki3</c:v>
                </c:pt>
                <c:pt idx="15">
                  <c:v>Ky21</c:v>
                </c:pt>
                <c:pt idx="16">
                  <c:v>M162W</c:v>
                </c:pt>
                <c:pt idx="17">
                  <c:v>M37W</c:v>
                </c:pt>
                <c:pt idx="18">
                  <c:v>Mo18w</c:v>
                </c:pt>
                <c:pt idx="19">
                  <c:v>Ms71</c:v>
                </c:pt>
                <c:pt idx="20">
                  <c:v>NC350</c:v>
                </c:pt>
                <c:pt idx="21">
                  <c:v>NC358</c:v>
                </c:pt>
                <c:pt idx="22">
                  <c:v>Oh43</c:v>
                </c:pt>
                <c:pt idx="23">
                  <c:v>Oh7b</c:v>
                </c:pt>
                <c:pt idx="24">
                  <c:v>P39</c:v>
                </c:pt>
                <c:pt idx="25">
                  <c:v>TX303</c:v>
                </c:pt>
                <c:pt idx="26">
                  <c:v>TZI-8</c:v>
                </c:pt>
              </c:strCache>
            </c:strRef>
          </c:cat>
          <c:val>
            <c:numRef>
              <c:f>Sheet3!$B$2:$B$28</c:f>
              <c:numCache>
                <c:formatCode>General</c:formatCode>
                <c:ptCount val="27"/>
                <c:pt idx="0">
                  <c:v>525.8732</c:v>
                </c:pt>
                <c:pt idx="1">
                  <c:v>443.85639999999995</c:v>
                </c:pt>
                <c:pt idx="2">
                  <c:v>451.76370000000003</c:v>
                </c:pt>
                <c:pt idx="3">
                  <c:v>461.59649999999999</c:v>
                </c:pt>
                <c:pt idx="4">
                  <c:v>383.46359999999999</c:v>
                </c:pt>
                <c:pt idx="5">
                  <c:v>449.71420000000001</c:v>
                </c:pt>
                <c:pt idx="6">
                  <c:v>369.82259999999997</c:v>
                </c:pt>
                <c:pt idx="7">
                  <c:v>487.48634404599994</c:v>
                </c:pt>
                <c:pt idx="8">
                  <c:v>356.79469999999998</c:v>
                </c:pt>
                <c:pt idx="9">
                  <c:v>360.05829999999997</c:v>
                </c:pt>
                <c:pt idx="10">
                  <c:v>494.96420000000001</c:v>
                </c:pt>
                <c:pt idx="11">
                  <c:v>484.15601000000004</c:v>
                </c:pt>
                <c:pt idx="12">
                  <c:v>439.14880000000011</c:v>
                </c:pt>
                <c:pt idx="13">
                  <c:v>380.63559726</c:v>
                </c:pt>
                <c:pt idx="14">
                  <c:v>394.75542000000002</c:v>
                </c:pt>
                <c:pt idx="15">
                  <c:v>477.46650000000005</c:v>
                </c:pt>
                <c:pt idx="16">
                  <c:v>475.0209999999999</c:v>
                </c:pt>
                <c:pt idx="17">
                  <c:v>469.61200000000002</c:v>
                </c:pt>
                <c:pt idx="18">
                  <c:v>459.66319999999996</c:v>
                </c:pt>
                <c:pt idx="19">
                  <c:v>454.33449999999993</c:v>
                </c:pt>
                <c:pt idx="20">
                  <c:v>440.99900000000002</c:v>
                </c:pt>
                <c:pt idx="21">
                  <c:v>437.19070000000005</c:v>
                </c:pt>
                <c:pt idx="22">
                  <c:v>467.48685</c:v>
                </c:pt>
                <c:pt idx="23">
                  <c:v>494.77633000000003</c:v>
                </c:pt>
                <c:pt idx="24">
                  <c:v>457.93889999999999</c:v>
                </c:pt>
                <c:pt idx="25">
                  <c:v>510.58730000000003</c:v>
                </c:pt>
                <c:pt idx="26">
                  <c:v>471.54829999999998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78D-435E-8A2C-9D966626E1FE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EffCoverage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[2]Sheet3!$A$2:$A$28</c:f>
              <c:strCache>
                <c:ptCount val="27"/>
                <c:pt idx="0">
                  <c:v>B73</c:v>
                </c:pt>
                <c:pt idx="1">
                  <c:v>B73Ab10</c:v>
                </c:pt>
                <c:pt idx="2">
                  <c:v>B97</c:v>
                </c:pt>
                <c:pt idx="3">
                  <c:v>CML103</c:v>
                </c:pt>
                <c:pt idx="4">
                  <c:v>CML227</c:v>
                </c:pt>
                <c:pt idx="5">
                  <c:v>CML228</c:v>
                </c:pt>
                <c:pt idx="6">
                  <c:v>CML247</c:v>
                </c:pt>
                <c:pt idx="7">
                  <c:v>CML322</c:v>
                </c:pt>
                <c:pt idx="8">
                  <c:v>CML333</c:v>
                </c:pt>
                <c:pt idx="9">
                  <c:v>CML52</c:v>
                </c:pt>
                <c:pt idx="10">
                  <c:v>CML69</c:v>
                </c:pt>
                <c:pt idx="11">
                  <c:v>HP301</c:v>
                </c:pt>
                <c:pt idx="12">
                  <c:v>IL14H</c:v>
                </c:pt>
                <c:pt idx="13">
                  <c:v>KI11</c:v>
                </c:pt>
                <c:pt idx="14">
                  <c:v>Ki3</c:v>
                </c:pt>
                <c:pt idx="15">
                  <c:v>Ky21</c:v>
                </c:pt>
                <c:pt idx="16">
                  <c:v>M162W</c:v>
                </c:pt>
                <c:pt idx="17">
                  <c:v>M37W</c:v>
                </c:pt>
                <c:pt idx="18">
                  <c:v>Mo18w</c:v>
                </c:pt>
                <c:pt idx="19">
                  <c:v>Ms71</c:v>
                </c:pt>
                <c:pt idx="20">
                  <c:v>NC350</c:v>
                </c:pt>
                <c:pt idx="21">
                  <c:v>NC358</c:v>
                </c:pt>
                <c:pt idx="22">
                  <c:v>Oh43</c:v>
                </c:pt>
                <c:pt idx="23">
                  <c:v>Oh7b</c:v>
                </c:pt>
                <c:pt idx="24">
                  <c:v>P39</c:v>
                </c:pt>
                <c:pt idx="25">
                  <c:v>TX303</c:v>
                </c:pt>
                <c:pt idx="26">
                  <c:v>TZI-8</c:v>
                </c:pt>
              </c:strCache>
            </c:strRef>
          </c:cat>
          <c:val>
            <c:numRef>
              <c:f>Sheet3!$C$2:$C$28</c:f>
              <c:numCache>
                <c:formatCode>General</c:formatCode>
                <c:ptCount val="27"/>
                <c:pt idx="0">
                  <c:v>428.94909000000007</c:v>
                </c:pt>
                <c:pt idx="1">
                  <c:v>368.22459999999995</c:v>
                </c:pt>
                <c:pt idx="2">
                  <c:v>372.14174999999994</c:v>
                </c:pt>
                <c:pt idx="3">
                  <c:v>374.28109999999998</c:v>
                </c:pt>
                <c:pt idx="4">
                  <c:v>303.3254</c:v>
                </c:pt>
                <c:pt idx="5">
                  <c:v>359.74399999999991</c:v>
                </c:pt>
                <c:pt idx="6">
                  <c:v>300.37360000000001</c:v>
                </c:pt>
                <c:pt idx="7">
                  <c:v>391.83552233359995</c:v>
                </c:pt>
                <c:pt idx="8">
                  <c:v>284.49770000000007</c:v>
                </c:pt>
                <c:pt idx="9">
                  <c:v>292.5942</c:v>
                </c:pt>
                <c:pt idx="10">
                  <c:v>397.79820000000001</c:v>
                </c:pt>
                <c:pt idx="11">
                  <c:v>383.47804209999993</c:v>
                </c:pt>
                <c:pt idx="12">
                  <c:v>347.72040000000004</c:v>
                </c:pt>
                <c:pt idx="13">
                  <c:v>311.54954909500003</c:v>
                </c:pt>
                <c:pt idx="14">
                  <c:v>317.57259999999997</c:v>
                </c:pt>
                <c:pt idx="15">
                  <c:v>379.99690000000004</c:v>
                </c:pt>
                <c:pt idx="16">
                  <c:v>377.83639999999997</c:v>
                </c:pt>
                <c:pt idx="17">
                  <c:v>369.54469999999992</c:v>
                </c:pt>
                <c:pt idx="18">
                  <c:v>379.6062</c:v>
                </c:pt>
                <c:pt idx="19">
                  <c:v>351.90359000000001</c:v>
                </c:pt>
                <c:pt idx="20">
                  <c:v>360.15042999999997</c:v>
                </c:pt>
                <c:pt idx="21">
                  <c:v>351.77369999999996</c:v>
                </c:pt>
                <c:pt idx="22">
                  <c:v>330.93766999999997</c:v>
                </c:pt>
                <c:pt idx="23">
                  <c:v>394.85796000000005</c:v>
                </c:pt>
                <c:pt idx="24">
                  <c:v>347.36480000000006</c:v>
                </c:pt>
                <c:pt idx="25">
                  <c:v>383.22167000000002</c:v>
                </c:pt>
                <c:pt idx="26">
                  <c:v>381.41479999999996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78D-435E-8A2C-9D966626E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2101215"/>
        <c:axId val="1707062639"/>
      </c:lineChart>
      <c:catAx>
        <c:axId val="15416222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NAM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707070959"/>
        <c:crosses val="autoZero"/>
        <c:auto val="1"/>
        <c:lblAlgn val="ctr"/>
        <c:lblOffset val="100"/>
        <c:noMultiLvlLbl val="0"/>
      </c:catAx>
      <c:valAx>
        <c:axId val="170707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Reads (Millions)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541622287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</c:dispUnitsLbl>
        </c:dispUnits>
      </c:valAx>
      <c:valAx>
        <c:axId val="170706263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Coverage (X)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702101215"/>
        <c:crosses val="max"/>
        <c:crossBetween val="between"/>
      </c:valAx>
      <c:catAx>
        <c:axId val="1702101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070626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9007956036745408"/>
          <c:y val="3.6198600174978121E-3"/>
          <c:w val="0.11742395068584949"/>
          <c:h val="0.1372167739457430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9B0E-9131-46BD-9354-91B22363E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476BA-7C6A-4380-94A8-92A518CB0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F2B2-C7E7-40FF-B226-007C18F3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3E68-7DD5-4A76-92B2-4F02C011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B647F-7488-4EE3-9645-8B0CDB5C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7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8E08-C84F-476A-801E-9D89BB83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95A6A-85C8-4551-BDE8-F58FB0379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38F98-7FC3-4A16-ADB4-32638CC0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7A41E-4051-452A-BE2B-70BF9D29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2616-324A-40C5-B575-472DE0B4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4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DECB2-4F8D-4B45-B4D9-5DE5F005B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D2501-5D95-4F31-BAB1-07DD4AAAE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8B87-C16F-4116-ABCA-1E341E12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F5A8C-0D79-4183-A8C5-F04A3EF1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15AA8-6956-4428-B02A-577A444D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EAC-CEE9-412C-816D-E377DC7D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52FE-2913-4046-A9ED-D2E624313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928D-19EE-4681-B61D-AC90C500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7D5A4-CD80-4548-B815-0413E376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9CD3-7A38-4635-AFB0-91A94B9F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0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4162-EE4C-45B8-84A3-AAE277BD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59FA-AB74-485C-823B-4FC7F5C89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72275-7147-456E-82E1-7A485218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FCF6B-1EB7-42DC-8487-C423F31D4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54CCE-321C-4C92-92AF-33AADC3B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0381-EB74-44B8-8A51-C8DF7772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8" y="18256"/>
            <a:ext cx="12093934" cy="633752"/>
          </a:xfrm>
        </p:spPr>
        <p:txBody>
          <a:bodyPr>
            <a:normAutofit/>
          </a:bodyPr>
          <a:lstStyle>
            <a:lvl1pPr algn="ctr">
              <a:defRPr sz="32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9FAF-6219-43E9-86C4-0E4E4A94F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07" y="760150"/>
            <a:ext cx="5972093" cy="5501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9451D-7840-44BC-B152-2781AF569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60150"/>
            <a:ext cx="5969442" cy="559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3EDE-6CD4-4540-B979-C5B1FCF4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52CAC-9A02-480C-AFCD-7351E467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AE5A5-22D7-446B-8ED6-D55EFBAB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5C02-22A3-4C2C-B8B5-A84CE17F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B294E-EBEC-45A0-89C5-70C048C4E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8E799-FB6B-45EC-8A70-EFA66EF4D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56D56-6470-4E59-A32F-33DE8E8F5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390E5-D7E6-40DF-9A86-B90E6C1D2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F2239-DB49-4AA2-BF32-EAAFB52EB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54933-78ED-443F-9228-5B028CE6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4AF88-94A8-46FF-8F81-F619D26F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9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BD41-4A44-43B8-9CE0-895D2201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3FAE5-5599-400E-BD3E-F2E407BA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28439-FAE8-4B18-B345-27E7C488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51D29-CD33-4D17-8554-EDDB38E9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46609-82AD-4A8F-B5C9-F035C528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17616-14F3-4A9F-BE7E-A88C54FE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81A66-CB4C-4D13-8019-3E9DC411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789B-378D-4FCC-8367-1DB387A4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CDC1-01BF-41DC-BE82-F793C2004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6B64A-3932-40FD-B437-A1D3DFFF8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AF2E2-15FE-4DD3-9744-95CD789A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4D0DD-010A-4A02-989D-C1FABC3B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218D4-B02B-4E29-9178-281494C4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52F6-BB11-45F3-8066-7BD0814C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0A9B4-8FA5-42A2-90FD-1B0FCB654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D6A17-5908-4585-B4AC-3D8A6EA89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0232C-A9F2-4050-811E-422F4F01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F591-E427-4BA3-AEC6-CA9D0A79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17EB2-7FED-4F9C-ABF3-313D6502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1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C556D-236C-4643-A871-CAEAE1C79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F1034-1C16-415C-8585-45C6A414C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78AF4-840F-4AE2-9D56-BAA234E85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DE994-B71B-4F87-B5B8-620FCABCB75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C0C3E-7EE1-4567-AEFD-434DB9B6D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E7352-4AC9-4749-81B5-C5042F3FC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9F122-71E3-472A-8E72-BC4DCDDD1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2864-8E9E-4215-8389-BF8E6626F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Segoe UI" panose="020B0502040204020203" pitchFamily="34" charset="0"/>
                <a:cs typeface="Segoe UI" panose="020B0502040204020203" pitchFamily="34" charset="0"/>
              </a:rPr>
              <a:t>RNA-Seq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FB8B7-F896-42A3-8798-04F54C85A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Updated 6/20/2019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RNA-Seq data from 6 plates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Hufford Lab</a:t>
            </a:r>
          </a:p>
        </p:txBody>
      </p:sp>
    </p:spTree>
    <p:extLst>
      <p:ext uri="{BB962C8B-B14F-4D97-AF65-F5344CB8AC3E}">
        <p14:creationId xmlns:p14="http://schemas.microsoft.com/office/powerpoint/2010/main" val="1023994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69_otherstats">
            <a:extLst>
              <a:ext uri="{FF2B5EF4-FFF2-40B4-BE49-F238E27FC236}">
                <a16:creationId xmlns:a16="http://schemas.microsoft.com/office/drawing/2014/main" id="{7DDB7E99-8D4C-4B07-AFC8-555FF00986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69_qc-heatmap-samples">
            <a:extLst>
              <a:ext uri="{FF2B5EF4-FFF2-40B4-BE49-F238E27FC236}">
                <a16:creationId xmlns:a16="http://schemas.microsoft.com/office/drawing/2014/main" id="{EDC1205D-96FF-42AC-93A2-87583AC7A1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11876B-F556-48DB-B2A7-032F7D0FE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667275-683F-4AD6-8F79-3F87EF1EB22D}"/>
              </a:ext>
            </a:extLst>
          </p:cNvPr>
          <p:cNvSpPr/>
          <p:nvPr/>
        </p:nvSpPr>
        <p:spPr>
          <a:xfrm>
            <a:off x="10752666" y="3949701"/>
            <a:ext cx="766234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A8CFF-C0E2-4589-9D28-183A94923FCD}"/>
              </a:ext>
            </a:extLst>
          </p:cNvPr>
          <p:cNvSpPr/>
          <p:nvPr/>
        </p:nvSpPr>
        <p:spPr>
          <a:xfrm>
            <a:off x="10752666" y="4969934"/>
            <a:ext cx="766234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87C954-A454-42E3-9740-E2D575C601EC}"/>
              </a:ext>
            </a:extLst>
          </p:cNvPr>
          <p:cNvCxnSpPr>
            <a:cxnSpLocks/>
          </p:cNvCxnSpPr>
          <p:nvPr/>
        </p:nvCxnSpPr>
        <p:spPr>
          <a:xfrm>
            <a:off x="648031" y="416317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78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103_otherstats">
            <a:extLst>
              <a:ext uri="{FF2B5EF4-FFF2-40B4-BE49-F238E27FC236}">
                <a16:creationId xmlns:a16="http://schemas.microsoft.com/office/drawing/2014/main" id="{C421511F-EFDB-4300-AE5F-405BAC280B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103_qc-heatmap-samples">
            <a:extLst>
              <a:ext uri="{FF2B5EF4-FFF2-40B4-BE49-F238E27FC236}">
                <a16:creationId xmlns:a16="http://schemas.microsoft.com/office/drawing/2014/main" id="{78911699-3E39-4842-8B7F-6EE0D86C57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12CED-3561-40CF-B3F0-5B3950229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606781-9A3A-4B80-8F17-A4A91275D69A}"/>
              </a:ext>
            </a:extLst>
          </p:cNvPr>
          <p:cNvCxnSpPr>
            <a:cxnSpLocks/>
          </p:cNvCxnSpPr>
          <p:nvPr/>
        </p:nvCxnSpPr>
        <p:spPr>
          <a:xfrm>
            <a:off x="648031" y="440193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08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227_otherstats">
            <a:extLst>
              <a:ext uri="{FF2B5EF4-FFF2-40B4-BE49-F238E27FC236}">
                <a16:creationId xmlns:a16="http://schemas.microsoft.com/office/drawing/2014/main" id="{E046CC33-DB6E-433D-AC23-71A5622BF9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227_qc-heatmap-samples">
            <a:extLst>
              <a:ext uri="{FF2B5EF4-FFF2-40B4-BE49-F238E27FC236}">
                <a16:creationId xmlns:a16="http://schemas.microsoft.com/office/drawing/2014/main" id="{9AD6260A-B79A-47FA-8F11-1E960E0FE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19170-3774-41A0-AD3D-648632D3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066AC0-6AEF-49D1-A18D-F13CF96B9889}"/>
              </a:ext>
            </a:extLst>
          </p:cNvPr>
          <p:cNvCxnSpPr>
            <a:cxnSpLocks/>
          </p:cNvCxnSpPr>
          <p:nvPr/>
        </p:nvCxnSpPr>
        <p:spPr>
          <a:xfrm>
            <a:off x="648031" y="407681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52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228_otherstats">
            <a:extLst>
              <a:ext uri="{FF2B5EF4-FFF2-40B4-BE49-F238E27FC236}">
                <a16:creationId xmlns:a16="http://schemas.microsoft.com/office/drawing/2014/main" id="{26EFF033-5EF8-4DF0-9DA3-CD826D73AD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228_qc-heatmap-samples">
            <a:extLst>
              <a:ext uri="{FF2B5EF4-FFF2-40B4-BE49-F238E27FC236}">
                <a16:creationId xmlns:a16="http://schemas.microsoft.com/office/drawing/2014/main" id="{FB828824-8704-45FC-B3F0-89B49C3241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A26AE-3ED0-4C16-8785-29F41DE2A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3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247_otherstats">
            <a:extLst>
              <a:ext uri="{FF2B5EF4-FFF2-40B4-BE49-F238E27FC236}">
                <a16:creationId xmlns:a16="http://schemas.microsoft.com/office/drawing/2014/main" id="{43EA19A6-640A-4C0D-96D9-F51807F4BE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247_qc-heatmap-samples">
            <a:extLst>
              <a:ext uri="{FF2B5EF4-FFF2-40B4-BE49-F238E27FC236}">
                <a16:creationId xmlns:a16="http://schemas.microsoft.com/office/drawing/2014/main" id="{3850E3AE-2A56-4E94-AB25-ED76876DB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9265D-F4CC-4327-909A-9CB56C6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E6699-B326-495B-BA95-AF768E74A07C}"/>
              </a:ext>
            </a:extLst>
          </p:cNvPr>
          <p:cNvCxnSpPr>
            <a:cxnSpLocks/>
          </p:cNvCxnSpPr>
          <p:nvPr/>
        </p:nvCxnSpPr>
        <p:spPr>
          <a:xfrm>
            <a:off x="648031" y="403617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6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322_otherstats">
            <a:extLst>
              <a:ext uri="{FF2B5EF4-FFF2-40B4-BE49-F238E27FC236}">
                <a16:creationId xmlns:a16="http://schemas.microsoft.com/office/drawing/2014/main" id="{445C3611-E5FE-410A-8902-BFDBEB8837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322_qc-heatmap-samples">
            <a:extLst>
              <a:ext uri="{FF2B5EF4-FFF2-40B4-BE49-F238E27FC236}">
                <a16:creationId xmlns:a16="http://schemas.microsoft.com/office/drawing/2014/main" id="{055A4AED-1C91-44DF-9CCC-9DA1497694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920F8-64FA-4A86-8B0D-17779963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1F3126-9D80-44AD-8B56-4F0C981413A3}"/>
              </a:ext>
            </a:extLst>
          </p:cNvPr>
          <p:cNvSpPr/>
          <p:nvPr/>
        </p:nvSpPr>
        <p:spPr>
          <a:xfrm>
            <a:off x="10723033" y="3073400"/>
            <a:ext cx="766234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490700-F391-415D-BDBF-1B619F42107B}"/>
              </a:ext>
            </a:extLst>
          </p:cNvPr>
          <p:cNvCxnSpPr>
            <a:cxnSpLocks/>
          </p:cNvCxnSpPr>
          <p:nvPr/>
        </p:nvCxnSpPr>
        <p:spPr>
          <a:xfrm>
            <a:off x="648031" y="418857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47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333_otherstats">
            <a:extLst>
              <a:ext uri="{FF2B5EF4-FFF2-40B4-BE49-F238E27FC236}">
                <a16:creationId xmlns:a16="http://schemas.microsoft.com/office/drawing/2014/main" id="{CA4ACA24-E948-410F-8D8F-12927109D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333_qc-heatmap-samples">
            <a:extLst>
              <a:ext uri="{FF2B5EF4-FFF2-40B4-BE49-F238E27FC236}">
                <a16:creationId xmlns:a16="http://schemas.microsoft.com/office/drawing/2014/main" id="{1E48D61E-0D82-43FA-8417-2A810F9567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0BCF25-62CA-46DD-AC54-A4D5F122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P301_otherstats">
            <a:extLst>
              <a:ext uri="{FF2B5EF4-FFF2-40B4-BE49-F238E27FC236}">
                <a16:creationId xmlns:a16="http://schemas.microsoft.com/office/drawing/2014/main" id="{CB8D3E67-C947-46FD-9F30-291F82CD1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HP301_qc-heatmap-samples">
            <a:extLst>
              <a:ext uri="{FF2B5EF4-FFF2-40B4-BE49-F238E27FC236}">
                <a16:creationId xmlns:a16="http://schemas.microsoft.com/office/drawing/2014/main" id="{9A812AE7-EABE-4F36-AAF7-8096FBA722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2470EE-06E8-4911-94A7-770995C3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7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14H_otherstats">
            <a:extLst>
              <a:ext uri="{FF2B5EF4-FFF2-40B4-BE49-F238E27FC236}">
                <a16:creationId xmlns:a16="http://schemas.microsoft.com/office/drawing/2014/main" id="{0C0AEA4B-A560-4CA6-9E64-3FC668C90C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IL14H_qc-heatmap-samples">
            <a:extLst>
              <a:ext uri="{FF2B5EF4-FFF2-40B4-BE49-F238E27FC236}">
                <a16:creationId xmlns:a16="http://schemas.microsoft.com/office/drawing/2014/main" id="{038D843F-E946-41A0-AC43-C8EEB523C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E16806-90F1-4E46-A2A6-7B50696D5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i3_otherstats">
            <a:extLst>
              <a:ext uri="{FF2B5EF4-FFF2-40B4-BE49-F238E27FC236}">
                <a16:creationId xmlns:a16="http://schemas.microsoft.com/office/drawing/2014/main" id="{8FEE63B2-6EAB-4ACA-A06C-8BAA6B83A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Ki3_qc-heatmap-samples">
            <a:extLst>
              <a:ext uri="{FF2B5EF4-FFF2-40B4-BE49-F238E27FC236}">
                <a16:creationId xmlns:a16="http://schemas.microsoft.com/office/drawing/2014/main" id="{E9AF0FE4-10F3-4A49-BF40-CD1BAB8251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5CC44-1A57-4DD1-9288-4731F27C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0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E87A0-6E20-4858-A753-6F1C1C7D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1947E-AAE9-44DA-B8F4-9288778B1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514" y="839755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1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I11_otherstats">
            <a:extLst>
              <a:ext uri="{FF2B5EF4-FFF2-40B4-BE49-F238E27FC236}">
                <a16:creationId xmlns:a16="http://schemas.microsoft.com/office/drawing/2014/main" id="{EB6E0E99-8944-4C94-B3F3-77C013E98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KI11_qc-heatmap-samples">
            <a:extLst>
              <a:ext uri="{FF2B5EF4-FFF2-40B4-BE49-F238E27FC236}">
                <a16:creationId xmlns:a16="http://schemas.microsoft.com/office/drawing/2014/main" id="{6E04AE0D-8EA0-4442-BDB1-404F618967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6E84E-489E-48E3-B823-32F33DC4E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07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y21_otherstats">
            <a:extLst>
              <a:ext uri="{FF2B5EF4-FFF2-40B4-BE49-F238E27FC236}">
                <a16:creationId xmlns:a16="http://schemas.microsoft.com/office/drawing/2014/main" id="{9078436A-1822-40C8-AB20-2457FE5BB2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Ky21_qc-heatmap-samples">
            <a:extLst>
              <a:ext uri="{FF2B5EF4-FFF2-40B4-BE49-F238E27FC236}">
                <a16:creationId xmlns:a16="http://schemas.microsoft.com/office/drawing/2014/main" id="{D3FFA50B-E0CE-445E-A8CD-75FD8A03CF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2785-FC88-47D8-914C-46A0BD05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3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37W_otherstats">
            <a:extLst>
              <a:ext uri="{FF2B5EF4-FFF2-40B4-BE49-F238E27FC236}">
                <a16:creationId xmlns:a16="http://schemas.microsoft.com/office/drawing/2014/main" id="{EE389F00-90D0-4050-BD91-9E5326A649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M37W_qc-heatmap-samples">
            <a:extLst>
              <a:ext uri="{FF2B5EF4-FFF2-40B4-BE49-F238E27FC236}">
                <a16:creationId xmlns:a16="http://schemas.microsoft.com/office/drawing/2014/main" id="{5BF40E63-1F36-47B0-9CC5-427B80B90A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7F2965-B35C-4764-91C5-1B1319AE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5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162W_otherstats">
            <a:extLst>
              <a:ext uri="{FF2B5EF4-FFF2-40B4-BE49-F238E27FC236}">
                <a16:creationId xmlns:a16="http://schemas.microsoft.com/office/drawing/2014/main" id="{AE5B11CE-5C27-4FB9-979B-D4CA012BB0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M162W_qc-heatmap-samples">
            <a:extLst>
              <a:ext uri="{FF2B5EF4-FFF2-40B4-BE49-F238E27FC236}">
                <a16:creationId xmlns:a16="http://schemas.microsoft.com/office/drawing/2014/main" id="{F548355D-DFA9-463C-AD04-7737D79A9B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53E3C-2396-43A5-9B7E-BDD25B29E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23AF90-CB6A-41F0-A5A1-0F074DF4AE80}"/>
              </a:ext>
            </a:extLst>
          </p:cNvPr>
          <p:cNvSpPr/>
          <p:nvPr/>
        </p:nvSpPr>
        <p:spPr>
          <a:xfrm>
            <a:off x="10790765" y="4068234"/>
            <a:ext cx="914401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25B3C-B8F4-4E53-A384-4FADE84838CF}"/>
              </a:ext>
            </a:extLst>
          </p:cNvPr>
          <p:cNvSpPr/>
          <p:nvPr/>
        </p:nvSpPr>
        <p:spPr>
          <a:xfrm>
            <a:off x="10790764" y="4980517"/>
            <a:ext cx="914401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3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18w_otherstats">
            <a:extLst>
              <a:ext uri="{FF2B5EF4-FFF2-40B4-BE49-F238E27FC236}">
                <a16:creationId xmlns:a16="http://schemas.microsoft.com/office/drawing/2014/main" id="{CA2F1978-6BE2-48E3-98F0-2DC282BA8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Mo18w_qc-heatmap-samples">
            <a:extLst>
              <a:ext uri="{FF2B5EF4-FFF2-40B4-BE49-F238E27FC236}">
                <a16:creationId xmlns:a16="http://schemas.microsoft.com/office/drawing/2014/main" id="{652E8555-EE3A-47D4-8721-ADE537EAFE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46FA8B-824E-4996-B868-73E53030A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51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s71_otherstats">
            <a:extLst>
              <a:ext uri="{FF2B5EF4-FFF2-40B4-BE49-F238E27FC236}">
                <a16:creationId xmlns:a16="http://schemas.microsoft.com/office/drawing/2014/main" id="{591C1CA9-70EA-465B-B53C-9E32CD670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Ms71_qc-heatmap-samples">
            <a:extLst>
              <a:ext uri="{FF2B5EF4-FFF2-40B4-BE49-F238E27FC236}">
                <a16:creationId xmlns:a16="http://schemas.microsoft.com/office/drawing/2014/main" id="{6C471BE3-DB80-43B2-9498-5CBD049D23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1503A-839E-48B6-9D93-FC8E16CDC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8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C350_otherstats">
            <a:extLst>
              <a:ext uri="{FF2B5EF4-FFF2-40B4-BE49-F238E27FC236}">
                <a16:creationId xmlns:a16="http://schemas.microsoft.com/office/drawing/2014/main" id="{6E317B2A-5ACC-4431-ABB9-B626CEFA8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NC350_qc-heatmap-samples">
            <a:extLst>
              <a:ext uri="{FF2B5EF4-FFF2-40B4-BE49-F238E27FC236}">
                <a16:creationId xmlns:a16="http://schemas.microsoft.com/office/drawing/2014/main" id="{88CB6013-4925-445E-94B4-25BFE95F7D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849247-46AE-4A84-8EC0-BDF23B08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C358_otherstats">
            <a:extLst>
              <a:ext uri="{FF2B5EF4-FFF2-40B4-BE49-F238E27FC236}">
                <a16:creationId xmlns:a16="http://schemas.microsoft.com/office/drawing/2014/main" id="{AC72F11E-7130-42CD-9015-7439C30094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NC358_qc-heatmap-samples">
            <a:extLst>
              <a:ext uri="{FF2B5EF4-FFF2-40B4-BE49-F238E27FC236}">
                <a16:creationId xmlns:a16="http://schemas.microsoft.com/office/drawing/2014/main" id="{8FC9D7D4-FDF3-481F-9EC3-6A928DAA88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5580F-2027-4BC2-965E-AB808421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h7b_otherstats">
            <a:extLst>
              <a:ext uri="{FF2B5EF4-FFF2-40B4-BE49-F238E27FC236}">
                <a16:creationId xmlns:a16="http://schemas.microsoft.com/office/drawing/2014/main" id="{DC4271BD-4119-46C5-A037-520CAEEF8B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Oh7b_qc-heatmap-samples">
            <a:extLst>
              <a:ext uri="{FF2B5EF4-FFF2-40B4-BE49-F238E27FC236}">
                <a16:creationId xmlns:a16="http://schemas.microsoft.com/office/drawing/2014/main" id="{23C40E83-BD8D-450B-8DEC-DD37A2DB42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3DA4F-DF6B-4405-AB87-7A1A5954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h43_otherstats">
            <a:extLst>
              <a:ext uri="{FF2B5EF4-FFF2-40B4-BE49-F238E27FC236}">
                <a16:creationId xmlns:a16="http://schemas.microsoft.com/office/drawing/2014/main" id="{FFD8DB86-BC92-4441-A025-73BC40F3ED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Oh43_qc-heatmap-samples">
            <a:extLst>
              <a:ext uri="{FF2B5EF4-FFF2-40B4-BE49-F238E27FC236}">
                <a16:creationId xmlns:a16="http://schemas.microsoft.com/office/drawing/2014/main" id="{C51530D7-9556-4159-A759-7761C00D9A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783BC-3CDC-4A84-BF1D-4450291C8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6D125-0569-407F-8A0D-55ECBD262514}"/>
              </a:ext>
            </a:extLst>
          </p:cNvPr>
          <p:cNvCxnSpPr>
            <a:cxnSpLocks/>
          </p:cNvCxnSpPr>
          <p:nvPr/>
        </p:nvCxnSpPr>
        <p:spPr>
          <a:xfrm>
            <a:off x="648031" y="426626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00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E87A0-6E20-4858-A753-6F1C1C7D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Samples with &lt;10x effective coverage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7B23C2-2670-42E9-8614-E9C621717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444114"/>
              </p:ext>
            </p:extLst>
          </p:nvPr>
        </p:nvGraphicFramePr>
        <p:xfrm>
          <a:off x="73088" y="1032541"/>
          <a:ext cx="12045824" cy="4978400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val="2755978369"/>
                    </a:ext>
                  </a:extLst>
                </a:gridCol>
                <a:gridCol w="2214753">
                  <a:extLst>
                    <a:ext uri="{9D8B030D-6E8A-4147-A177-3AD203B41FA5}">
                      <a16:colId xmlns:a16="http://schemas.microsoft.com/office/drawing/2014/main" val="3026390212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030181703"/>
                    </a:ext>
                  </a:extLst>
                </a:gridCol>
                <a:gridCol w="1372616">
                  <a:extLst>
                    <a:ext uri="{9D8B030D-6E8A-4147-A177-3AD203B41FA5}">
                      <a16:colId xmlns:a16="http://schemas.microsoft.com/office/drawing/2014/main" val="82640599"/>
                    </a:ext>
                  </a:extLst>
                </a:gridCol>
                <a:gridCol w="1659954">
                  <a:extLst>
                    <a:ext uri="{9D8B030D-6E8A-4147-A177-3AD203B41FA5}">
                      <a16:colId xmlns:a16="http://schemas.microsoft.com/office/drawing/2014/main" val="771390082"/>
                    </a:ext>
                  </a:extLst>
                </a:gridCol>
                <a:gridCol w="1880616">
                  <a:extLst>
                    <a:ext uri="{9D8B030D-6E8A-4147-A177-3AD203B41FA5}">
                      <a16:colId xmlns:a16="http://schemas.microsoft.com/office/drawing/2014/main" val="1890862176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1710692825"/>
                    </a:ext>
                  </a:extLst>
                </a:gridCol>
                <a:gridCol w="1532636">
                  <a:extLst>
                    <a:ext uri="{9D8B030D-6E8A-4147-A177-3AD203B41FA5}">
                      <a16:colId xmlns:a16="http://schemas.microsoft.com/office/drawing/2014/main" val="413834230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TotalReads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TotalMapped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TotalMapped%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Coverage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EffCoverage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192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CML322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V11_tip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MN08052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1616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KI11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8DAS_shoot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MN14022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2,221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58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HP301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16DAP_endosperm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MN12091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1,353,351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10,614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9464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TX303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V11_middle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MN26042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20,214,210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1,725,890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8292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Oh7b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V11_middle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MN24041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9,965,430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4,305,184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43.2%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573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Oh43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8DAS_root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MN23011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10,038,758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5,093,680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3094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V11_middle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MN01041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21,971,828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7,699,399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35.0%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7943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Oh7b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R1_anther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MN24081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8,908,083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7,691,551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86.3%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0469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Ki3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8DAS_root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MN15011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9,088,278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8,283,672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91.1%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5112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Ms71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V11_tip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MN20051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20,725,925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10,024,683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5089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Oh43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V11_middle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MN23041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17,266,642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10,088,219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58.4%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671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NC350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V11_base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MN21032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12,128,335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10,583,721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87.3%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5752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TX303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V11_base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MN26031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12,292,732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11,013,458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89.6%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321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Ms71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V11_middle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MN20041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16,545,782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11,904,622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021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B97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V11_tip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MN03052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13,200,800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11,490,846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87.0%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3467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09D2AB0-291F-4F38-8C2D-5654593A84F5}"/>
              </a:ext>
            </a:extLst>
          </p:cNvPr>
          <p:cNvSpPr/>
          <p:nvPr/>
        </p:nvSpPr>
        <p:spPr>
          <a:xfrm>
            <a:off x="73088" y="6405033"/>
            <a:ext cx="1642533" cy="35560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re-sequenced</a:t>
            </a:r>
          </a:p>
        </p:txBody>
      </p:sp>
    </p:spTree>
    <p:extLst>
      <p:ext uri="{BB962C8B-B14F-4D97-AF65-F5344CB8AC3E}">
        <p14:creationId xmlns:p14="http://schemas.microsoft.com/office/powerpoint/2010/main" val="4169575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39_otherstats">
            <a:extLst>
              <a:ext uri="{FF2B5EF4-FFF2-40B4-BE49-F238E27FC236}">
                <a16:creationId xmlns:a16="http://schemas.microsoft.com/office/drawing/2014/main" id="{AFDF4923-E5E6-4E7F-832B-E22B666299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P39_qc-heatmap-samples">
            <a:extLst>
              <a:ext uri="{FF2B5EF4-FFF2-40B4-BE49-F238E27FC236}">
                <a16:creationId xmlns:a16="http://schemas.microsoft.com/office/drawing/2014/main" id="{4CBA1FD3-1627-4281-BF6F-316E4413A6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80C194-B5C3-4BE5-A2F8-3D05A193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E5A8F9-DD15-4A53-88FE-03405A1A7D3B}"/>
              </a:ext>
            </a:extLst>
          </p:cNvPr>
          <p:cNvCxnSpPr>
            <a:cxnSpLocks/>
          </p:cNvCxnSpPr>
          <p:nvPr/>
        </p:nvCxnSpPr>
        <p:spPr>
          <a:xfrm>
            <a:off x="648031" y="4109386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762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X303_otherstats">
            <a:extLst>
              <a:ext uri="{FF2B5EF4-FFF2-40B4-BE49-F238E27FC236}">
                <a16:creationId xmlns:a16="http://schemas.microsoft.com/office/drawing/2014/main" id="{BEDAADE5-EF96-4D83-AF1C-F55AB90B3A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TX303_qc-heatmap-samples">
            <a:extLst>
              <a:ext uri="{FF2B5EF4-FFF2-40B4-BE49-F238E27FC236}">
                <a16:creationId xmlns:a16="http://schemas.microsoft.com/office/drawing/2014/main" id="{DD5E463E-BBA6-409B-8D0B-854DBBA20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CFB9F5-1A39-495C-AD87-C8FB87C9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518697-85DD-49D6-901D-9A683185F950}"/>
              </a:ext>
            </a:extLst>
          </p:cNvPr>
          <p:cNvCxnSpPr>
            <a:cxnSpLocks/>
          </p:cNvCxnSpPr>
          <p:nvPr/>
        </p:nvCxnSpPr>
        <p:spPr>
          <a:xfrm>
            <a:off x="648031" y="4212472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30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ZI-8_otherstats">
            <a:extLst>
              <a:ext uri="{FF2B5EF4-FFF2-40B4-BE49-F238E27FC236}">
                <a16:creationId xmlns:a16="http://schemas.microsoft.com/office/drawing/2014/main" id="{8914D7B9-124A-4D06-A39B-BE50B2E93F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TZI-8_qc-heatmap-samples">
            <a:extLst>
              <a:ext uri="{FF2B5EF4-FFF2-40B4-BE49-F238E27FC236}">
                <a16:creationId xmlns:a16="http://schemas.microsoft.com/office/drawing/2014/main" id="{A62EA97A-3C9E-4F00-BB94-E895C9E336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02D61F-B29C-46BA-B081-A04709B8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F600EF-E81E-4DCB-8B51-A8FA1B25F5B7}"/>
              </a:ext>
            </a:extLst>
          </p:cNvPr>
          <p:cNvCxnSpPr>
            <a:cxnSpLocks/>
          </p:cNvCxnSpPr>
          <p:nvPr/>
        </p:nvCxnSpPr>
        <p:spPr>
          <a:xfrm>
            <a:off x="648031" y="3997327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3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E87A0-6E20-4858-A753-6F1C1C7D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Inconsistently Clustering Samples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7B23C2-2670-42E9-8614-E9C621717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682775"/>
              </p:ext>
            </p:extLst>
          </p:nvPr>
        </p:nvGraphicFramePr>
        <p:xfrm>
          <a:off x="73088" y="1032541"/>
          <a:ext cx="12045824" cy="1555750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val="2755978369"/>
                    </a:ext>
                  </a:extLst>
                </a:gridCol>
                <a:gridCol w="2214753">
                  <a:extLst>
                    <a:ext uri="{9D8B030D-6E8A-4147-A177-3AD203B41FA5}">
                      <a16:colId xmlns:a16="http://schemas.microsoft.com/office/drawing/2014/main" val="3026390212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030181703"/>
                    </a:ext>
                  </a:extLst>
                </a:gridCol>
                <a:gridCol w="1372616">
                  <a:extLst>
                    <a:ext uri="{9D8B030D-6E8A-4147-A177-3AD203B41FA5}">
                      <a16:colId xmlns:a16="http://schemas.microsoft.com/office/drawing/2014/main" val="82640599"/>
                    </a:ext>
                  </a:extLst>
                </a:gridCol>
                <a:gridCol w="1659954">
                  <a:extLst>
                    <a:ext uri="{9D8B030D-6E8A-4147-A177-3AD203B41FA5}">
                      <a16:colId xmlns:a16="http://schemas.microsoft.com/office/drawing/2014/main" val="771390082"/>
                    </a:ext>
                  </a:extLst>
                </a:gridCol>
                <a:gridCol w="1880616">
                  <a:extLst>
                    <a:ext uri="{9D8B030D-6E8A-4147-A177-3AD203B41FA5}">
                      <a16:colId xmlns:a16="http://schemas.microsoft.com/office/drawing/2014/main" val="1890862176"/>
                    </a:ext>
                  </a:extLst>
                </a:gridCol>
                <a:gridCol w="1204024">
                  <a:extLst>
                    <a:ext uri="{9D8B030D-6E8A-4147-A177-3AD203B41FA5}">
                      <a16:colId xmlns:a16="http://schemas.microsoft.com/office/drawing/2014/main" val="1710692825"/>
                    </a:ext>
                  </a:extLst>
                </a:gridCol>
                <a:gridCol w="1532636">
                  <a:extLst>
                    <a:ext uri="{9D8B030D-6E8A-4147-A177-3AD203B41FA5}">
                      <a16:colId xmlns:a16="http://schemas.microsoft.com/office/drawing/2014/main" val="413834230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TotalReads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TotalMapped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TotalMapped%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Coverage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EffCoverage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192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NC350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V18_ear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MN21072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28,369,086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25,245,024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89.0%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616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M162W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16DAP_embryo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MN17102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19,379,156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14,872,686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76.7%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58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CML52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V18_tassel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MN10061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30,384,626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26,743,955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88.0%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9464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Ky21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V11_middle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MN16043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33,684,726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28,642,044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82928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33EF88E-25E0-44AB-9E26-1084B5551D6A}"/>
              </a:ext>
            </a:extLst>
          </p:cNvPr>
          <p:cNvSpPr/>
          <p:nvPr/>
        </p:nvSpPr>
        <p:spPr>
          <a:xfrm>
            <a:off x="73088" y="6405033"/>
            <a:ext cx="1642533" cy="35560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re-sequenced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BC9BBD-BD31-4201-890D-C03CE46F8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812"/>
          <a:stretch/>
        </p:blipFill>
        <p:spPr>
          <a:xfrm>
            <a:off x="73088" y="2750323"/>
            <a:ext cx="3879904" cy="349267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710A49-E992-4EEC-A319-CA634FBA4F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4225" y="3126932"/>
            <a:ext cx="3583775" cy="3073724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D7A08-53B4-4E90-BB0C-2D17C9F6D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76"/>
          <a:stretch/>
        </p:blipFill>
        <p:spPr>
          <a:xfrm>
            <a:off x="8671842" y="3775540"/>
            <a:ext cx="3520158" cy="2774722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B500A-0044-41A5-9019-D47F53822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310" r="7662"/>
          <a:stretch/>
        </p:blipFill>
        <p:spPr>
          <a:xfrm>
            <a:off x="6426048" y="2682708"/>
            <a:ext cx="3199203" cy="31740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6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E87A0-6E20-4858-A753-6F1C1C7D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A271435-DE4F-4229-87EC-0A794DA5A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026328"/>
              </p:ext>
            </p:extLst>
          </p:nvPr>
        </p:nvGraphicFramePr>
        <p:xfrm>
          <a:off x="772884" y="914400"/>
          <a:ext cx="10515601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20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73_otherstats">
            <a:extLst>
              <a:ext uri="{FF2B5EF4-FFF2-40B4-BE49-F238E27FC236}">
                <a16:creationId xmlns:a16="http://schemas.microsoft.com/office/drawing/2014/main" id="{35AE134A-11B2-4286-A5F4-EA55866C1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B73_qc-heatmap-samples">
            <a:extLst>
              <a:ext uri="{FF2B5EF4-FFF2-40B4-BE49-F238E27FC236}">
                <a16:creationId xmlns:a16="http://schemas.microsoft.com/office/drawing/2014/main" id="{B8543A17-F204-4C96-AF56-8D5225AEF9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609600"/>
            <a:ext cx="5638800" cy="563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45840-6F23-45B1-9C59-24CD45ECB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D94C4-D109-4647-9B3D-D464BF7D379B}"/>
              </a:ext>
            </a:extLst>
          </p:cNvPr>
          <p:cNvCxnSpPr>
            <a:cxnSpLocks/>
          </p:cNvCxnSpPr>
          <p:nvPr/>
        </p:nvCxnSpPr>
        <p:spPr>
          <a:xfrm>
            <a:off x="648031" y="408697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6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73Ab10_otherstats">
            <a:extLst>
              <a:ext uri="{FF2B5EF4-FFF2-40B4-BE49-F238E27FC236}">
                <a16:creationId xmlns:a16="http://schemas.microsoft.com/office/drawing/2014/main" id="{E0E7DF67-3BC7-42F4-9F40-3FA74F19A6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B73Ab10_qc-heatmap-samples">
            <a:extLst>
              <a:ext uri="{FF2B5EF4-FFF2-40B4-BE49-F238E27FC236}">
                <a16:creationId xmlns:a16="http://schemas.microsoft.com/office/drawing/2014/main" id="{10A0F990-CA41-42CC-A0EE-BF93A4B82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471D6A-3DE1-4552-BF0D-55D68E73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CDE7FB-1B57-484D-90A9-614564DA4B43}"/>
              </a:ext>
            </a:extLst>
          </p:cNvPr>
          <p:cNvCxnSpPr>
            <a:cxnSpLocks/>
          </p:cNvCxnSpPr>
          <p:nvPr/>
        </p:nvCxnSpPr>
        <p:spPr>
          <a:xfrm>
            <a:off x="632791" y="395489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9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97_otherstats">
            <a:extLst>
              <a:ext uri="{FF2B5EF4-FFF2-40B4-BE49-F238E27FC236}">
                <a16:creationId xmlns:a16="http://schemas.microsoft.com/office/drawing/2014/main" id="{31A99E34-790F-4E40-8008-28C34C85A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B97_qc-heatmap-samples">
            <a:extLst>
              <a:ext uri="{FF2B5EF4-FFF2-40B4-BE49-F238E27FC236}">
                <a16:creationId xmlns:a16="http://schemas.microsoft.com/office/drawing/2014/main" id="{7626A291-2777-445C-85A3-385FA2ECDD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B37156-0477-4F57-9CCF-08CE5AC86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69C5EC-8EEF-4EF1-8BDF-071A910BB892}"/>
              </a:ext>
            </a:extLst>
          </p:cNvPr>
          <p:cNvCxnSpPr>
            <a:cxnSpLocks/>
          </p:cNvCxnSpPr>
          <p:nvPr/>
        </p:nvCxnSpPr>
        <p:spPr>
          <a:xfrm>
            <a:off x="648031" y="408697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60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L52_otherstats">
            <a:extLst>
              <a:ext uri="{FF2B5EF4-FFF2-40B4-BE49-F238E27FC236}">
                <a16:creationId xmlns:a16="http://schemas.microsoft.com/office/drawing/2014/main" id="{6AA37E56-C658-49E3-9C1C-42627A7BF3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79500"/>
            <a:ext cx="5638800" cy="4699000"/>
          </a:xfrm>
          <a:prstGeom prst="rect">
            <a:avLst/>
          </a:prstGeom>
        </p:spPr>
      </p:pic>
      <p:pic>
        <p:nvPicPr>
          <p:cNvPr id="5" name="Picture 4" descr="CML52_qc-heatmap-samples">
            <a:extLst>
              <a:ext uri="{FF2B5EF4-FFF2-40B4-BE49-F238E27FC236}">
                <a16:creationId xmlns:a16="http://schemas.microsoft.com/office/drawing/2014/main" id="{F479A91A-536C-48D7-BD36-B6E3A23615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609600"/>
            <a:ext cx="56388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8D9908-F827-4F85-826F-7ABC39A1D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65" y="1361764"/>
            <a:ext cx="781674" cy="317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D50728-B0C9-41B1-9D2B-CD45477CCF57}"/>
              </a:ext>
            </a:extLst>
          </p:cNvPr>
          <p:cNvSpPr/>
          <p:nvPr/>
        </p:nvSpPr>
        <p:spPr>
          <a:xfrm>
            <a:off x="10735733" y="3348567"/>
            <a:ext cx="766234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2B765-76FA-4BA6-B788-BEA46CEDF53D}"/>
              </a:ext>
            </a:extLst>
          </p:cNvPr>
          <p:cNvSpPr/>
          <p:nvPr/>
        </p:nvSpPr>
        <p:spPr>
          <a:xfrm>
            <a:off x="10735733" y="4229100"/>
            <a:ext cx="766234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BE16F1-1BB6-4F37-B8F8-B65AD35A4B50}"/>
              </a:ext>
            </a:extLst>
          </p:cNvPr>
          <p:cNvCxnSpPr>
            <a:cxnSpLocks/>
          </p:cNvCxnSpPr>
          <p:nvPr/>
        </p:nvCxnSpPr>
        <p:spPr>
          <a:xfrm>
            <a:off x="637871" y="3883770"/>
            <a:ext cx="506379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146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298</Words>
  <Application>Microsoft Office PowerPoint</Application>
  <PresentationFormat>Widescreen</PresentationFormat>
  <Paragraphs>181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Segoe UI</vt:lpstr>
      <vt:lpstr>Office Theme</vt:lpstr>
      <vt:lpstr>RNA-Seq QC</vt:lpstr>
      <vt:lpstr>Overview</vt:lpstr>
      <vt:lpstr>Samples with &lt;10x effective coverage</vt:lpstr>
      <vt:lpstr>Inconsistently Clustering Samples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</dc:title>
  <dc:creator>Arun Seetharam</dc:creator>
  <cp:lastModifiedBy>Arun Seetharam</cp:lastModifiedBy>
  <cp:revision>17</cp:revision>
  <dcterms:created xsi:type="dcterms:W3CDTF">2019-06-20T15:24:55Z</dcterms:created>
  <dcterms:modified xsi:type="dcterms:W3CDTF">2019-06-27T16:25:05Z</dcterms:modified>
</cp:coreProperties>
</file>